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78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Garamond" panose="02020404030301010803" pitchFamily="18" charset="0"/>
      <p:regular r:id="rId30"/>
      <p:bold r:id="rId31"/>
      <p:italic r:id="rId32"/>
      <p:boldItalic r:id="rId33"/>
    </p:embeddedFont>
    <p:embeddedFont>
      <p:font typeface="Proxima Nova" panose="020B0604020202020204" charset="0"/>
      <p:regular r:id="rId34"/>
      <p:bold r:id="rId35"/>
      <p:italic r:id="rId36"/>
      <p:boldItalic r:id="rId37"/>
    </p:embeddedFont>
    <p:embeddedFont>
      <p:font typeface="Roboto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842D9D-3811-48C9-97BE-D686382B0994}">
  <a:tblStyle styleId="{BC842D9D-3811-48C9-97BE-D686382B0994}" styleName="Table_0">
    <a:wholeTbl>
      <a:tcTxStyle b="off" i="off">
        <a:font>
          <a:latin typeface="Garamond"/>
          <a:ea typeface="Garamond"/>
          <a:cs typeface="Garamond"/>
        </a:font>
        <a:schemeClr val="dk1"/>
      </a:tcTxStyle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n" i="off"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n" i="off"/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Garamond"/>
          <a:ea typeface="Garamond"/>
          <a:cs typeface="Garamond"/>
        </a:font>
        <a:schemeClr val="lt1"/>
      </a:tcTxStyle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3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7" name="Google Shape;2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3" name="Google Shape;26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9" name="Google Shape;2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1" name="Google Shape;28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2" name="Google Shape;30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8" name="Google Shape;30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5" name="Google Shape;2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0" name="Google Shape;32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6" name="Google Shape;32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1" name="Google Shape;33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2" name="Google Shape;2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5" name="Google Shape;22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8" name="Google Shape;2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5" name="Google Shape;2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2"/>
          <p:cNvGrpSpPr/>
          <p:nvPr/>
        </p:nvGrpSpPr>
        <p:grpSpPr>
          <a:xfrm>
            <a:off x="0" y="0"/>
            <a:ext cx="9144677" cy="5143500"/>
            <a:chOff x="0" y="0"/>
            <a:chExt cx="9144677" cy="6858000"/>
          </a:xfrm>
        </p:grpSpPr>
        <p:pic>
          <p:nvPicPr>
            <p:cNvPr id="18" name="Google Shape;18;p2" descr="SD-PanelTitle-R1.png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Google Shape;19;p2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" name="Google Shape;20;p2" descr="HDRibbonTitle-UniformTrim.png"/>
            <p:cNvPicPr preferRelativeResize="0"/>
            <p:nvPr/>
          </p:nvPicPr>
          <p:blipFill rotWithShape="1">
            <a:blip r:embed="rId3">
              <a:alphaModFix/>
            </a:blip>
            <a:srcRect l="-2" r="47958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 descr="HDRibbonTitle-UniformTrim.png"/>
            <p:cNvPicPr preferRelativeResize="0"/>
            <p:nvPr/>
          </p:nvPicPr>
          <p:blipFill rotWithShape="1">
            <a:blip r:embed="rId3">
              <a:alphaModFix/>
            </a:blip>
            <a:srcRect l="-2" r="47958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921934" y="1358897"/>
            <a:ext cx="5308866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Garamond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1921934" y="2698745"/>
            <a:ext cx="5308866" cy="1033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1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dt" idx="10"/>
          </p:nvPr>
        </p:nvSpPr>
        <p:spPr>
          <a:xfrm>
            <a:off x="6065417" y="3790951"/>
            <a:ext cx="673276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ftr" idx="11"/>
          </p:nvPr>
        </p:nvSpPr>
        <p:spPr>
          <a:xfrm>
            <a:off x="1921934" y="3790951"/>
            <a:ext cx="406486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ldNum" idx="12"/>
          </p:nvPr>
        </p:nvSpPr>
        <p:spPr>
          <a:xfrm>
            <a:off x="6817317" y="3790951"/>
            <a:ext cx="41348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" name="Google Shape;27;p2"/>
          <p:cNvCxnSpPr/>
          <p:nvPr/>
        </p:nvCxnSpPr>
        <p:spPr>
          <a:xfrm>
            <a:off x="2019825" y="2603497"/>
            <a:ext cx="5113083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1176865" y="1412874"/>
            <a:ext cx="3632202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>
            <a:spLocks noGrp="1"/>
          </p:cNvSpPr>
          <p:nvPr>
            <p:ph type="pic" idx="2"/>
          </p:nvPr>
        </p:nvSpPr>
        <p:spPr>
          <a:xfrm>
            <a:off x="5183069" y="774700"/>
            <a:ext cx="2929463" cy="3594102"/>
          </a:xfrm>
          <a:prstGeom prst="roundRect">
            <a:avLst>
              <a:gd name="adj" fmla="val 0"/>
            </a:avLst>
          </a:prstGeom>
          <a:noFill/>
          <a:ln w="57150" cap="flat" cmpd="thickThin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>
            <a:off x="1176865" y="2441574"/>
            <a:ext cx="3632201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4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6356670" y="4470400"/>
            <a:ext cx="114828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1176865" y="4470400"/>
            <a:ext cx="5104667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7580091" y="4470400"/>
            <a:ext cx="39551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>
            <a:off x="1176866" y="3611561"/>
            <a:ext cx="6798734" cy="42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>
            <a:spLocks noGrp="1"/>
          </p:cNvSpPr>
          <p:nvPr>
            <p:ph type="pic" idx="2"/>
          </p:nvPr>
        </p:nvSpPr>
        <p:spPr>
          <a:xfrm>
            <a:off x="1026260" y="774700"/>
            <a:ext cx="7091482" cy="2520952"/>
          </a:xfrm>
          <a:prstGeom prst="roundRect">
            <a:avLst>
              <a:gd name="adj" fmla="val 0"/>
            </a:avLst>
          </a:prstGeom>
          <a:noFill/>
          <a:ln w="57150" cap="flat" cmpd="thickThin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R="0" lvl="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R="0" lvl="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R="0" lvl="8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84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body" idx="1"/>
          </p:nvPr>
        </p:nvSpPr>
        <p:spPr>
          <a:xfrm>
            <a:off x="1176866" y="4036615"/>
            <a:ext cx="6798734" cy="37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4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dt" idx="10"/>
          </p:nvPr>
        </p:nvSpPr>
        <p:spPr>
          <a:xfrm>
            <a:off x="6356670" y="4470400"/>
            <a:ext cx="114828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ftr" idx="11"/>
          </p:nvPr>
        </p:nvSpPr>
        <p:spPr>
          <a:xfrm>
            <a:off x="1176865" y="4470400"/>
            <a:ext cx="5104667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sldNum" idx="12"/>
          </p:nvPr>
        </p:nvSpPr>
        <p:spPr>
          <a:xfrm>
            <a:off x="7580091" y="4470400"/>
            <a:ext cx="39551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1176866" y="680155"/>
            <a:ext cx="6798734" cy="232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1"/>
          </p:nvPr>
        </p:nvSpPr>
        <p:spPr>
          <a:xfrm>
            <a:off x="1176865" y="3206750"/>
            <a:ext cx="6798736" cy="1200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dt" idx="10"/>
          </p:nvPr>
        </p:nvSpPr>
        <p:spPr>
          <a:xfrm>
            <a:off x="6356670" y="4470400"/>
            <a:ext cx="114828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ftr" idx="11"/>
          </p:nvPr>
        </p:nvSpPr>
        <p:spPr>
          <a:xfrm>
            <a:off x="1176865" y="4470400"/>
            <a:ext cx="5104667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ldNum" idx="12"/>
          </p:nvPr>
        </p:nvSpPr>
        <p:spPr>
          <a:xfrm>
            <a:off x="7580091" y="4470400"/>
            <a:ext cx="39551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2" name="Google Shape;102;p13"/>
          <p:cNvCxnSpPr/>
          <p:nvPr/>
        </p:nvCxnSpPr>
        <p:spPr>
          <a:xfrm>
            <a:off x="1278465" y="3105149"/>
            <a:ext cx="6606425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1334333" y="736599"/>
            <a:ext cx="6400250" cy="177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body" idx="1"/>
          </p:nvPr>
        </p:nvSpPr>
        <p:spPr>
          <a:xfrm>
            <a:off x="1600200" y="2514599"/>
            <a:ext cx="5892798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70"/>
              <a:buFont typeface="Garamond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00"/>
              <a:buFont typeface="Garamond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Font typeface="Garamond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Font typeface="Garamond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Font typeface="Garamond"/>
              <a:buNone/>
              <a:defRPr/>
            </a:lvl5pPr>
            <a:lvl6pPr marL="2743200" lvl="5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body" idx="2"/>
          </p:nvPr>
        </p:nvSpPr>
        <p:spPr>
          <a:xfrm>
            <a:off x="1176863" y="3257550"/>
            <a:ext cx="6798738" cy="1149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dt" idx="10"/>
          </p:nvPr>
        </p:nvSpPr>
        <p:spPr>
          <a:xfrm>
            <a:off x="6356670" y="4470400"/>
            <a:ext cx="114828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ftr" idx="11"/>
          </p:nvPr>
        </p:nvSpPr>
        <p:spPr>
          <a:xfrm>
            <a:off x="1176865" y="4470400"/>
            <a:ext cx="5104667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7580091" y="4470400"/>
            <a:ext cx="39551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849969" y="679022"/>
            <a:ext cx="457319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"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7633503" y="2120902"/>
            <a:ext cx="457319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" sz="7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" name="Google Shape;112;p14"/>
          <p:cNvCxnSpPr/>
          <p:nvPr/>
        </p:nvCxnSpPr>
        <p:spPr>
          <a:xfrm>
            <a:off x="1278466" y="3105149"/>
            <a:ext cx="6595534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1176869" y="2481436"/>
            <a:ext cx="6798728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sz="3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body" idx="1"/>
          </p:nvPr>
        </p:nvSpPr>
        <p:spPr>
          <a:xfrm>
            <a:off x="1176868" y="3583036"/>
            <a:ext cx="679873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7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dt" idx="10"/>
          </p:nvPr>
        </p:nvSpPr>
        <p:spPr>
          <a:xfrm>
            <a:off x="6356670" y="4470400"/>
            <a:ext cx="114828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ftr" idx="11"/>
          </p:nvPr>
        </p:nvSpPr>
        <p:spPr>
          <a:xfrm>
            <a:off x="1176865" y="4470400"/>
            <a:ext cx="5104667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ldNum" idx="12"/>
          </p:nvPr>
        </p:nvSpPr>
        <p:spPr>
          <a:xfrm>
            <a:off x="7580091" y="4470400"/>
            <a:ext cx="39551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Name Card">
  <p:cSld name="Quote Name Card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1409416" y="736599"/>
            <a:ext cx="6325168" cy="1682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  <a:defRPr sz="3200" b="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1"/>
          </p:nvPr>
        </p:nvSpPr>
        <p:spPr>
          <a:xfrm>
            <a:off x="1176868" y="2729484"/>
            <a:ext cx="6798730" cy="665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2"/>
          </p:nvPr>
        </p:nvSpPr>
        <p:spPr>
          <a:xfrm>
            <a:off x="1176865" y="3397250"/>
            <a:ext cx="6798736" cy="100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40"/>
              <a:buNone/>
              <a:defRPr sz="16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dt" idx="10"/>
          </p:nvPr>
        </p:nvSpPr>
        <p:spPr>
          <a:xfrm>
            <a:off x="6356670" y="4470400"/>
            <a:ext cx="114828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ftr" idx="11"/>
          </p:nvPr>
        </p:nvSpPr>
        <p:spPr>
          <a:xfrm>
            <a:off x="1176865" y="4470400"/>
            <a:ext cx="5104667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7580091" y="4470400"/>
            <a:ext cx="39551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p16"/>
          <p:cNvSpPr txBox="1"/>
          <p:nvPr/>
        </p:nvSpPr>
        <p:spPr>
          <a:xfrm>
            <a:off x="878060" y="672671"/>
            <a:ext cx="457319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"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7649796" y="1955796"/>
            <a:ext cx="457319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lang="en"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16"/>
          <p:cNvCxnSpPr/>
          <p:nvPr/>
        </p:nvCxnSpPr>
        <p:spPr>
          <a:xfrm>
            <a:off x="1278466" y="2571750"/>
            <a:ext cx="6595534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ue or False">
  <p:cSld name="True or Fals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1176865" y="736598"/>
            <a:ext cx="6798734" cy="172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sz="32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body" idx="1"/>
          </p:nvPr>
        </p:nvSpPr>
        <p:spPr>
          <a:xfrm>
            <a:off x="1176868" y="2674620"/>
            <a:ext cx="6798730" cy="678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2"/>
          </p:nvPr>
        </p:nvSpPr>
        <p:spPr>
          <a:xfrm>
            <a:off x="1176866" y="3352800"/>
            <a:ext cx="6798734" cy="10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40"/>
              <a:buNone/>
              <a:defRPr sz="16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dt" idx="10"/>
          </p:nvPr>
        </p:nvSpPr>
        <p:spPr>
          <a:xfrm>
            <a:off x="6356670" y="4470400"/>
            <a:ext cx="114828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ftr" idx="11"/>
          </p:nvPr>
        </p:nvSpPr>
        <p:spPr>
          <a:xfrm>
            <a:off x="1176865" y="4470400"/>
            <a:ext cx="5104667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7580091" y="4470400"/>
            <a:ext cx="39551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6" name="Google Shape;136;p17"/>
          <p:cNvCxnSpPr/>
          <p:nvPr/>
        </p:nvCxnSpPr>
        <p:spPr>
          <a:xfrm>
            <a:off x="1278469" y="2571750"/>
            <a:ext cx="6606421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>
            <a:spLocks noGrp="1"/>
          </p:cNvSpPr>
          <p:nvPr>
            <p:ph type="title"/>
          </p:nvPr>
        </p:nvSpPr>
        <p:spPr>
          <a:xfrm>
            <a:off x="1176866" y="686503"/>
            <a:ext cx="6798734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Garamond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body" idx="1"/>
          </p:nvPr>
        </p:nvSpPr>
        <p:spPr>
          <a:xfrm rot="5400000">
            <a:off x="3306583" y="-262117"/>
            <a:ext cx="2539300" cy="679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6004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dt" idx="10"/>
          </p:nvPr>
        </p:nvSpPr>
        <p:spPr>
          <a:xfrm>
            <a:off x="6356670" y="4470400"/>
            <a:ext cx="114828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ftr" idx="11"/>
          </p:nvPr>
        </p:nvSpPr>
        <p:spPr>
          <a:xfrm>
            <a:off x="1176865" y="4470400"/>
            <a:ext cx="5104667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ldNum" idx="12"/>
          </p:nvPr>
        </p:nvSpPr>
        <p:spPr>
          <a:xfrm>
            <a:off x="7580091" y="4470400"/>
            <a:ext cx="39551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18"/>
          <p:cNvCxnSpPr/>
          <p:nvPr/>
        </p:nvCxnSpPr>
        <p:spPr>
          <a:xfrm>
            <a:off x="1278466" y="1766002"/>
            <a:ext cx="6606424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 rot="5400000">
            <a:off x="5302759" y="1734063"/>
            <a:ext cx="3726746" cy="1618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body" idx="1"/>
          </p:nvPr>
        </p:nvSpPr>
        <p:spPr>
          <a:xfrm rot="5400000">
            <a:off x="1771249" y="85773"/>
            <a:ext cx="3726745" cy="491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6004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dt" idx="10"/>
          </p:nvPr>
        </p:nvSpPr>
        <p:spPr>
          <a:xfrm>
            <a:off x="6356670" y="4470400"/>
            <a:ext cx="114828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ftr" idx="11"/>
          </p:nvPr>
        </p:nvSpPr>
        <p:spPr>
          <a:xfrm>
            <a:off x="1176865" y="4470400"/>
            <a:ext cx="5104667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ldNum" idx="12"/>
          </p:nvPr>
        </p:nvSpPr>
        <p:spPr>
          <a:xfrm>
            <a:off x="7580091" y="4470400"/>
            <a:ext cx="39551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" name="Google Shape;150;p19"/>
          <p:cNvCxnSpPr/>
          <p:nvPr/>
        </p:nvCxnSpPr>
        <p:spPr>
          <a:xfrm>
            <a:off x="6245512" y="680155"/>
            <a:ext cx="0" cy="3726745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3"/>
          <p:cNvCxnSpPr/>
          <p:nvPr/>
        </p:nvCxnSpPr>
        <p:spPr>
          <a:xfrm>
            <a:off x="1278465" y="1767195"/>
            <a:ext cx="6595534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1176866" y="686503"/>
            <a:ext cx="6798734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1"/>
          </p:nvPr>
        </p:nvSpPr>
        <p:spPr>
          <a:xfrm>
            <a:off x="1176866" y="1865376"/>
            <a:ext cx="3337560" cy="258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6004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body" idx="2"/>
          </p:nvPr>
        </p:nvSpPr>
        <p:spPr>
          <a:xfrm>
            <a:off x="4645152" y="1865376"/>
            <a:ext cx="3337560" cy="258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6004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dt" idx="10"/>
          </p:nvPr>
        </p:nvSpPr>
        <p:spPr>
          <a:xfrm>
            <a:off x="6356670" y="4470400"/>
            <a:ext cx="114828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ftr" idx="11"/>
          </p:nvPr>
        </p:nvSpPr>
        <p:spPr>
          <a:xfrm>
            <a:off x="1176865" y="4470400"/>
            <a:ext cx="5104667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sldNum" idx="12"/>
          </p:nvPr>
        </p:nvSpPr>
        <p:spPr>
          <a:xfrm>
            <a:off x="7580091" y="4470400"/>
            <a:ext cx="39551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89" name="Google Shape;18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3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472458" y="4663216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5"/>
          <p:cNvCxnSpPr/>
          <p:nvPr/>
        </p:nvCxnSpPr>
        <p:spPr>
          <a:xfrm>
            <a:off x="1278465" y="1767195"/>
            <a:ext cx="6595534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1176866" y="686503"/>
            <a:ext cx="6798734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1"/>
          </p:nvPr>
        </p:nvSpPr>
        <p:spPr>
          <a:xfrm>
            <a:off x="1176865" y="1867601"/>
            <a:ext cx="6798736" cy="2583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6004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dt" idx="10"/>
          </p:nvPr>
        </p:nvSpPr>
        <p:spPr>
          <a:xfrm>
            <a:off x="6356670" y="4470400"/>
            <a:ext cx="114828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ftr" idx="11"/>
          </p:nvPr>
        </p:nvSpPr>
        <p:spPr>
          <a:xfrm>
            <a:off x="1176865" y="4470400"/>
            <a:ext cx="5104667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ldNum" idx="12"/>
          </p:nvPr>
        </p:nvSpPr>
        <p:spPr>
          <a:xfrm>
            <a:off x="7580091" y="4470400"/>
            <a:ext cx="39551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1278465" y="1231060"/>
            <a:ext cx="6595534" cy="1366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Garamond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1278465" y="2801144"/>
            <a:ext cx="6595534" cy="817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76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1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dt" idx="10"/>
          </p:nvPr>
        </p:nvSpPr>
        <p:spPr>
          <a:xfrm>
            <a:off x="6356670" y="4470400"/>
            <a:ext cx="114828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1176865" y="4470400"/>
            <a:ext cx="5104667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7580091" y="4470400"/>
            <a:ext cx="39551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" name="Google Shape;53;p6"/>
          <p:cNvCxnSpPr/>
          <p:nvPr/>
        </p:nvCxnSpPr>
        <p:spPr>
          <a:xfrm>
            <a:off x="1278466" y="2699544"/>
            <a:ext cx="6595533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176866" y="686503"/>
            <a:ext cx="6798734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Garamond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1"/>
          </p:nvPr>
        </p:nvSpPr>
        <p:spPr>
          <a:xfrm>
            <a:off x="1176868" y="1993900"/>
            <a:ext cx="333756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76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4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2"/>
          </p:nvPr>
        </p:nvSpPr>
        <p:spPr>
          <a:xfrm>
            <a:off x="1176868" y="2432447"/>
            <a:ext cx="3337560" cy="2029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6004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3"/>
          </p:nvPr>
        </p:nvSpPr>
        <p:spPr>
          <a:xfrm>
            <a:off x="4641832" y="1993900"/>
            <a:ext cx="3337560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76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4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4"/>
          </p:nvPr>
        </p:nvSpPr>
        <p:spPr>
          <a:xfrm>
            <a:off x="4641832" y="2432447"/>
            <a:ext cx="3337560" cy="2029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6004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dt" idx="10"/>
          </p:nvPr>
        </p:nvSpPr>
        <p:spPr>
          <a:xfrm>
            <a:off x="6356670" y="4470400"/>
            <a:ext cx="114828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ftr" idx="11"/>
          </p:nvPr>
        </p:nvSpPr>
        <p:spPr>
          <a:xfrm>
            <a:off x="1176865" y="4470400"/>
            <a:ext cx="5104667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ldNum" idx="12"/>
          </p:nvPr>
        </p:nvSpPr>
        <p:spPr>
          <a:xfrm>
            <a:off x="7580091" y="4470400"/>
            <a:ext cx="39551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7"/>
          <p:cNvCxnSpPr/>
          <p:nvPr/>
        </p:nvCxnSpPr>
        <p:spPr>
          <a:xfrm>
            <a:off x="1278466" y="1766002"/>
            <a:ext cx="6595534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1176865" y="686503"/>
            <a:ext cx="6798735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dt" idx="10"/>
          </p:nvPr>
        </p:nvSpPr>
        <p:spPr>
          <a:xfrm>
            <a:off x="6356670" y="4470400"/>
            <a:ext cx="114828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ftr" idx="11"/>
          </p:nvPr>
        </p:nvSpPr>
        <p:spPr>
          <a:xfrm>
            <a:off x="1176865" y="4470400"/>
            <a:ext cx="5104667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7580091" y="4470400"/>
            <a:ext cx="39551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" name="Google Shape;69;p8"/>
          <p:cNvCxnSpPr/>
          <p:nvPr/>
        </p:nvCxnSpPr>
        <p:spPr>
          <a:xfrm>
            <a:off x="1278466" y="1766002"/>
            <a:ext cx="6595534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>
            <a:spLocks noGrp="1"/>
          </p:cNvSpPr>
          <p:nvPr>
            <p:ph type="dt" idx="10"/>
          </p:nvPr>
        </p:nvSpPr>
        <p:spPr>
          <a:xfrm>
            <a:off x="6356670" y="4470400"/>
            <a:ext cx="114828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ftr" idx="11"/>
          </p:nvPr>
        </p:nvSpPr>
        <p:spPr>
          <a:xfrm>
            <a:off x="1176865" y="4470400"/>
            <a:ext cx="5104667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7580091" y="4470400"/>
            <a:ext cx="39551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176865" y="1041400"/>
            <a:ext cx="2536798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4120062" y="736599"/>
            <a:ext cx="3855539" cy="367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6004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070"/>
              <a:buChar char="•"/>
              <a:defRPr/>
            </a:lvl1pPr>
            <a:lvl2pPr marL="914400" lvl="1" indent="-36004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2pPr>
            <a:lvl3pPr marL="1371600" lvl="2" indent="-36004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3pPr>
            <a:lvl4pPr marL="1828800" lvl="3" indent="-36004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4pPr>
            <a:lvl5pPr marL="2286000" lvl="4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5pPr>
            <a:lvl6pPr marL="2743200" lvl="5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6pPr>
            <a:lvl7pPr marL="3200400" lvl="6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7pPr>
            <a:lvl8pPr marL="3657600" lvl="7" indent="-36004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70"/>
              <a:buChar char="•"/>
              <a:defRPr/>
            </a:lvl8pPr>
            <a:lvl9pPr marL="4114800" lvl="8" indent="-360045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7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2"/>
          </p:nvPr>
        </p:nvSpPr>
        <p:spPr>
          <a:xfrm>
            <a:off x="1176865" y="2273299"/>
            <a:ext cx="2536798" cy="1828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84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8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5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35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035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6356670" y="4470400"/>
            <a:ext cx="114828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176865" y="4470400"/>
            <a:ext cx="5104667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7580091" y="4470400"/>
            <a:ext cx="39551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" name="Google Shape;81;p10"/>
          <p:cNvCxnSpPr/>
          <p:nvPr/>
        </p:nvCxnSpPr>
        <p:spPr>
          <a:xfrm>
            <a:off x="1278466" y="2184400"/>
            <a:ext cx="2333594" cy="0"/>
          </a:xfrm>
          <a:prstGeom prst="straightConnector1">
            <a:avLst/>
          </a:prstGeom>
          <a:noFill/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0"/>
            <a:ext cx="9152467" cy="5143500"/>
            <a:chOff x="0" y="0"/>
            <a:chExt cx="9152467" cy="6858000"/>
          </a:xfrm>
        </p:grpSpPr>
        <p:pic>
          <p:nvPicPr>
            <p:cNvPr id="7" name="Google Shape;7;p1" descr="SD-PanelContent.png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8;p1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" name="Google Shape;9;p1" descr="HDRibbonContent-UniformTrim.png"/>
            <p:cNvPicPr preferRelativeResize="0"/>
            <p:nvPr/>
          </p:nvPicPr>
          <p:blipFill rotWithShape="1">
            <a:blip r:embed="rId22">
              <a:alphaModFix/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0;p1" descr="HDRibbonContent-UniformTrim.png"/>
            <p:cNvPicPr preferRelativeResize="0"/>
            <p:nvPr/>
          </p:nvPicPr>
          <p:blipFill rotWithShape="1">
            <a:blip r:embed="rId22">
              <a:alphaModFix/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1176866" y="686503"/>
            <a:ext cx="6798734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Garamond"/>
              <a:buNone/>
              <a:defRPr sz="40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176865" y="1867601"/>
            <a:ext cx="6798736" cy="2583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386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760"/>
              <a:buFont typeface="Arial"/>
              <a:buChar char="•"/>
              <a:defRPr sz="2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sz="20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marL="1371600" marR="0" lvl="2" indent="-36004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7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marL="1828800" marR="0" lvl="3" indent="-34543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marL="2286000" marR="0" lvl="4" indent="-3308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marL="2743200" marR="0" lvl="5" indent="-3308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marL="3200400" marR="0" lvl="6" indent="-33083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marL="3657600" marR="0" lvl="7" indent="-33083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marL="4114800" marR="0" lvl="8" indent="-330834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61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6356670" y="4470400"/>
            <a:ext cx="1148283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1176865" y="4470400"/>
            <a:ext cx="5104667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000" b="0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7580091" y="4470400"/>
            <a:ext cx="395510" cy="209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roxima Nova"/>
              <a:buNone/>
              <a:defRPr sz="1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mols7WTmkQ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>
            <a:spLocks noGrp="1"/>
          </p:cNvSpPr>
          <p:nvPr>
            <p:ph type="ctrTitle"/>
          </p:nvPr>
        </p:nvSpPr>
        <p:spPr>
          <a:xfrm>
            <a:off x="1921934" y="1358897"/>
            <a:ext cx="5308866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Garamond"/>
              <a:buNone/>
            </a:pPr>
            <a:r>
              <a:rPr lang="en" b="1"/>
              <a:t>PACE CONNECT </a:t>
            </a:r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subTitle" idx="1"/>
          </p:nvPr>
        </p:nvSpPr>
        <p:spPr>
          <a:xfrm>
            <a:off x="1386347" y="3142025"/>
            <a:ext cx="6272982" cy="49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28"/>
              <a:buNone/>
            </a:pPr>
            <a:r>
              <a:rPr lang="en" sz="1850"/>
              <a:t>NIKHITA PATIL, SONAL SAHU, MABLE MACWAN, DRASHTI PATEL,AKSHAY MEHTA,SHARDUL VIRKAR</a:t>
            </a:r>
            <a:endParaRPr/>
          </a:p>
        </p:txBody>
      </p:sp>
      <p:sp>
        <p:nvSpPr>
          <p:cNvPr id="202" name="Google Shape;202;p32"/>
          <p:cNvSpPr txBox="1"/>
          <p:nvPr/>
        </p:nvSpPr>
        <p:spPr>
          <a:xfrm>
            <a:off x="1484671" y="2647954"/>
            <a:ext cx="6272982" cy="494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20"/>
              <a:buFont typeface="Arial"/>
              <a:buNone/>
            </a:pPr>
            <a:r>
              <a:rPr lang="en" sz="2800" b="1" i="0" u="none" strike="noStrike" cap="non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TEAM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Times New Roman"/>
              <a:buNone/>
            </a:pPr>
            <a:r>
              <a:rPr lang="en" sz="3200" b="1">
                <a:latin typeface="Times New Roman"/>
                <a:ea typeface="Times New Roman"/>
                <a:cs typeface="Times New Roman"/>
                <a:sym typeface="Times New Roman"/>
              </a:rPr>
              <a:t>TECHNOLOGIES</a:t>
            </a:r>
            <a:endParaRPr/>
          </a:p>
        </p:txBody>
      </p:sp>
      <p:sp>
        <p:nvSpPr>
          <p:cNvPr id="260" name="Google Shape;260;p41"/>
          <p:cNvSpPr txBox="1">
            <a:spLocks noGrp="1"/>
          </p:cNvSpPr>
          <p:nvPr>
            <p:ph type="body" idx="1"/>
          </p:nvPr>
        </p:nvSpPr>
        <p:spPr>
          <a:xfrm>
            <a:off x="793102" y="1145100"/>
            <a:ext cx="8039198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3600"/>
              <a:t>The technologies used for front end and backend are: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3600"/>
              <a:t>    Front End- Android, Java, XML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3600"/>
              <a:t>    Back End- Google firebase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Times New Roman"/>
              <a:buNone/>
            </a:pPr>
            <a:r>
              <a:rPr lang="en" sz="3600" b="1">
                <a:latin typeface="Times New Roman"/>
                <a:ea typeface="Times New Roman"/>
                <a:cs typeface="Times New Roman"/>
                <a:sym typeface="Times New Roman"/>
              </a:rPr>
              <a:t>Why we chose Android ?</a:t>
            </a:r>
            <a:endParaRPr/>
          </a:p>
        </p:txBody>
      </p:sp>
      <p:sp>
        <p:nvSpPr>
          <p:cNvPr id="266" name="Google Shape;266;p42"/>
          <p:cNvSpPr txBox="1">
            <a:spLocks noGrp="1"/>
          </p:cNvSpPr>
          <p:nvPr>
            <p:ph type="body" idx="1"/>
          </p:nvPr>
        </p:nvSpPr>
        <p:spPr>
          <a:xfrm>
            <a:off x="811763" y="1152475"/>
            <a:ext cx="759512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Android platform is open source. The developers can use the SDK without any license issues.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Android-based applications are highly customizable and easier to manage. 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Android apps are scripted in Java programming language that leverages a rich set of libraries.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Android is ruling the mobile device market with more than 75% of market share.</a:t>
            </a:r>
            <a:endParaRPr/>
          </a:p>
          <a:p>
            <a:pPr marL="28575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Times New Roman"/>
              <a:buNone/>
            </a:pPr>
            <a:r>
              <a:rPr lang="en" sz="3200" b="1">
                <a:latin typeface="Times New Roman"/>
                <a:ea typeface="Times New Roman"/>
                <a:cs typeface="Times New Roman"/>
                <a:sym typeface="Times New Roman"/>
              </a:rPr>
              <a:t>Why we chose FIREBASE ?</a:t>
            </a:r>
            <a:endParaRPr/>
          </a:p>
        </p:txBody>
      </p:sp>
      <p:sp>
        <p:nvSpPr>
          <p:cNvPr id="272" name="Google Shape;272;p43"/>
          <p:cNvSpPr txBox="1">
            <a:spLocks noGrp="1"/>
          </p:cNvSpPr>
          <p:nvPr>
            <p:ph type="body" idx="1"/>
          </p:nvPr>
        </p:nvSpPr>
        <p:spPr>
          <a:xfrm>
            <a:off x="695125" y="1017650"/>
            <a:ext cx="7753800" cy="3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Firebase is a Backend-as-a-Service for mobile and web to build powerful apps. 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Firebase Real time Database is a cloud-hosted database. Data is stored as JSON and synchronized in real time to every connected client. 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Cross Platform compatibility</a:t>
            </a:r>
            <a:endParaRPr/>
          </a:p>
          <a:p>
            <a:pPr marL="285750" lvl="0" indent="-171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Times New Roman"/>
              <a:buNone/>
            </a:pPr>
            <a:r>
              <a:rPr lang="en" sz="3200" b="1">
                <a:latin typeface="Times New Roman"/>
                <a:ea typeface="Times New Roman"/>
                <a:cs typeface="Times New Roman"/>
                <a:sym typeface="Times New Roman"/>
              </a:rPr>
              <a:t>FEATURES : FIREBASE</a:t>
            </a:r>
            <a:endParaRPr/>
          </a:p>
        </p:txBody>
      </p:sp>
      <p:sp>
        <p:nvSpPr>
          <p:cNvPr id="278" name="Google Shape;278;p44"/>
          <p:cNvSpPr txBox="1">
            <a:spLocks noGrp="1"/>
          </p:cNvSpPr>
          <p:nvPr>
            <p:ph type="body" idx="1"/>
          </p:nvPr>
        </p:nvSpPr>
        <p:spPr>
          <a:xfrm>
            <a:off x="886408" y="1152475"/>
            <a:ext cx="716591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REAL-TIME Database: -No Structured Query Language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is stored and synced as a JSON design  in real time to every customer connected.                        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ANALYTICS:- Firebase Google Analytics is free and unlimited analytics solution.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NOTIFICATION:-Using Firebase cloud messaging, a client receives a notification on the app whenever new mail or any data is synced. 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Times New Roman"/>
              <a:buNone/>
            </a:pPr>
            <a:r>
              <a:rPr lang="en" sz="3600" b="1">
                <a:latin typeface="Times New Roman"/>
                <a:ea typeface="Times New Roman"/>
                <a:cs typeface="Times New Roman"/>
                <a:sym typeface="Times New Roman"/>
              </a:rPr>
              <a:t>APP SKELETON</a:t>
            </a:r>
            <a:endParaRPr/>
          </a:p>
        </p:txBody>
      </p:sp>
      <p:pic>
        <p:nvPicPr>
          <p:cNvPr id="284" name="Google Shape;28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763" y="1152475"/>
            <a:ext cx="749248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/>
        </p:nvSpPr>
        <p:spPr>
          <a:xfrm>
            <a:off x="2953138" y="4265803"/>
            <a:ext cx="3080657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Login Page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3576" y="772481"/>
            <a:ext cx="2482644" cy="3507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27803" y="758484"/>
            <a:ext cx="2482644" cy="350731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6"/>
          <p:cNvSpPr/>
          <p:nvPr/>
        </p:nvSpPr>
        <p:spPr>
          <a:xfrm>
            <a:off x="2828574" y="366069"/>
            <a:ext cx="3486852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n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RESULT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/>
          <p:nvPr/>
        </p:nvSpPr>
        <p:spPr>
          <a:xfrm>
            <a:off x="2327515" y="4042487"/>
            <a:ext cx="5704114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Adding a post and replying to a post on the forum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1991" y="797768"/>
            <a:ext cx="2520213" cy="2988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6543" y="797767"/>
            <a:ext cx="2520213" cy="2988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2367" y="731338"/>
            <a:ext cx="2519266" cy="309179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8"/>
          <p:cNvSpPr txBox="1"/>
          <p:nvPr/>
        </p:nvSpPr>
        <p:spPr>
          <a:xfrm>
            <a:off x="3439886" y="3958512"/>
            <a:ext cx="5704114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Fig. All questions posted on forum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0" name="Google Shape;310;p49"/>
          <p:cNvGraphicFramePr/>
          <p:nvPr/>
        </p:nvGraphicFramePr>
        <p:xfrm>
          <a:off x="751114" y="734786"/>
          <a:ext cx="7641775" cy="3651280"/>
        </p:xfrm>
        <a:graphic>
          <a:graphicData uri="http://schemas.openxmlformats.org/drawingml/2006/table">
            <a:tbl>
              <a:tblPr firstRow="1" bandRow="1">
                <a:gradFill>
                  <a:gsLst>
                    <a:gs pos="0">
                      <a:srgbClr val="C4CDD9"/>
                    </a:gs>
                    <a:gs pos="100000">
                      <a:srgbClr val="8197B4"/>
                    </a:gs>
                  </a:gsLst>
                  <a:lin ang="5400000" scaled="0"/>
                </a:gradFill>
                <a:tableStyleId>{BC842D9D-3811-48C9-97BE-D686382B0994}</a:tableStyleId>
              </a:tblPr>
              <a:tblGrid>
                <a:gridCol w="143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5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4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9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User Story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Completion Status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Sprint Completed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Sign Up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new user , I want to sign up for an account so that I can create a profile to access Pace Connect app for posting queries on the discussion forum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In Progress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Log In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" sz="9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registered user, I want to log in with Pace Connect app so that I can access Pace Connect app for creating or replying to queries on the discussion forum.</a:t>
                      </a:r>
                      <a:endParaRPr sz="1100" u="none" strike="noStrike" cap="none" dirty="0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Completed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Sprint 3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Forgot Password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registered user, I want to securely reset my password so that I can change my password if I forgot/misplaced my previous password.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Not Started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Post Query to Forum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registered user, I want to post a query, so that I can get replies from other students regarding accommodation availability, job openings, course enquiries etc.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Completed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Sprint 4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Reply Query To Forum 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registered user, I want to reply on the existing query so that I can provide required information by replying to the queries posted on the forum.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Completed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Sprint 4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Edit/Delete Query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To Forum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Calibri"/>
                        <a:buNone/>
                      </a:pPr>
                      <a:r>
                        <a:rPr lang="en" sz="9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As a registered user,  I want to edit or delete a query posted on the forum so that I can modify my existing post created by him to add/delete details to the post.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Not Started</a:t>
                      </a:r>
                      <a:endParaRPr sz="1100" u="none" strike="noStrike" cap="none"/>
                    </a:p>
                  </a:txBody>
                  <a:tcPr marL="91450" marR="9145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50" marR="91450" marT="34300" marB="343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11" name="Google Shape;311;p49"/>
          <p:cNvSpPr/>
          <p:nvPr/>
        </p:nvSpPr>
        <p:spPr>
          <a:xfrm>
            <a:off x="2923151" y="296205"/>
            <a:ext cx="3297698" cy="43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" sz="28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STORY STATUS</a:t>
            </a:r>
            <a:endParaRPr sz="2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Times New Roman"/>
              <a:buNone/>
            </a:pPr>
            <a:r>
              <a:rPr lang="en" sz="3600" b="1">
                <a:latin typeface="Times New Roman"/>
                <a:ea typeface="Times New Roman"/>
                <a:cs typeface="Times New Roman"/>
                <a:sym typeface="Times New Roman"/>
              </a:rPr>
              <a:t>SPRINT</a:t>
            </a:r>
            <a:r>
              <a:rPr lang="en" b="1"/>
              <a:t> 4 ACCOMPLISHMENTS</a:t>
            </a:r>
            <a:endParaRPr/>
          </a:p>
        </p:txBody>
      </p:sp>
      <p:sp>
        <p:nvSpPr>
          <p:cNvPr id="317" name="Google Shape;317;p50"/>
          <p:cNvSpPr txBox="1">
            <a:spLocks noGrp="1"/>
          </p:cNvSpPr>
          <p:nvPr>
            <p:ph type="body" idx="1"/>
          </p:nvPr>
        </p:nvSpPr>
        <p:spPr>
          <a:xfrm>
            <a:off x="391700" y="1174575"/>
            <a:ext cx="8057700" cy="343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Created Minimum viable product for Pace Connect App.</a:t>
            </a:r>
            <a:endParaRPr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Implemented Front end and Backend development of Login, Sign Up and Add Post and Reply Post Module.</a:t>
            </a:r>
            <a:endParaRPr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Successfully established communication of Android application with Firebase as database.</a:t>
            </a:r>
            <a:endParaRPr/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Uploaded the code on Github for team members to review and perform any further modifications.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1176866" y="686503"/>
            <a:ext cx="6798734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Times New Roman"/>
              <a:buNone/>
            </a:pPr>
            <a:r>
              <a:rPr lang="en" sz="3600" b="1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body" idx="2"/>
          </p:nvPr>
        </p:nvSpPr>
        <p:spPr>
          <a:xfrm>
            <a:off x="2923349" y="1865376"/>
            <a:ext cx="5059363" cy="258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80"/>
              <a:buNone/>
            </a:pPr>
            <a:r>
              <a:rPr lang="en" sz="3200"/>
              <a:t>Lack of an inclusive app that helps new students connect with the Pace alumni while also increasing engagement in the community</a:t>
            </a:r>
            <a:r>
              <a:rPr lang="en" sz="3200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285750" lvl="0" indent="-52070" algn="l" rtl="0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SzPts val="3680"/>
              <a:buNone/>
            </a:pP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marL="285750" lvl="0" indent="-52070" algn="l" rtl="0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SzPts val="3680"/>
              <a:buNone/>
            </a:pPr>
            <a:endParaRPr sz="3200"/>
          </a:p>
        </p:txBody>
      </p:sp>
      <p:pic>
        <p:nvPicPr>
          <p:cNvPr id="209" name="Google Shape;209;p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63690" y="2008414"/>
            <a:ext cx="1859659" cy="132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Times New Roman"/>
              <a:buNone/>
            </a:pPr>
            <a:r>
              <a:rPr lang="en" sz="3200" b="1">
                <a:latin typeface="Times New Roman"/>
                <a:ea typeface="Times New Roman"/>
                <a:cs typeface="Times New Roman"/>
                <a:sym typeface="Times New Roman"/>
              </a:rPr>
              <a:t>FUTURE DEVELOPMENT STEPS</a:t>
            </a:r>
            <a:endParaRPr/>
          </a:p>
        </p:txBody>
      </p:sp>
      <p:sp>
        <p:nvSpPr>
          <p:cNvPr id="323" name="Google Shape;323;p51"/>
          <p:cNvSpPr txBox="1">
            <a:spLocks noGrp="1"/>
          </p:cNvSpPr>
          <p:nvPr>
            <p:ph type="body" idx="1"/>
          </p:nvPr>
        </p:nvSpPr>
        <p:spPr>
          <a:xfrm>
            <a:off x="890198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3200"/>
              <a:t>Creating Profile for student sign up.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3200"/>
              <a:t>Adding upvote and down vote to queries.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3200"/>
              <a:t>Forgot Password module implementation.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3200"/>
              <a:t>Edit and Delete module implementation.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3200"/>
              <a:t>Shipping to Google Play Store.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7200"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7200" b="1"/>
              <a:t>       Thank you!!!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3"/>
          <p:cNvSpPr txBox="1">
            <a:spLocks noGrp="1"/>
          </p:cNvSpPr>
          <p:nvPr>
            <p:ph type="title"/>
          </p:nvPr>
        </p:nvSpPr>
        <p:spPr>
          <a:xfrm>
            <a:off x="1176866" y="686503"/>
            <a:ext cx="6798734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Times New Roman"/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QUESTIONS</a:t>
            </a:r>
            <a:endParaRPr/>
          </a:p>
        </p:txBody>
      </p:sp>
      <p:pic>
        <p:nvPicPr>
          <p:cNvPr id="334" name="Google Shape;334;p53" descr="Image result for questi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6914" y="1912839"/>
            <a:ext cx="6270171" cy="2493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Times New Roman"/>
              <a:buNone/>
            </a:pPr>
            <a:r>
              <a:rPr lang="en" sz="3600" b="1">
                <a:latin typeface="Times New Roman"/>
                <a:ea typeface="Times New Roman"/>
                <a:cs typeface="Times New Roman"/>
                <a:sym typeface="Times New Roman"/>
              </a:rPr>
              <a:t>APP OVERVIEW</a:t>
            </a:r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body" idx="1"/>
          </p:nvPr>
        </p:nvSpPr>
        <p:spPr>
          <a:xfrm>
            <a:off x="709126" y="1017650"/>
            <a:ext cx="7725747" cy="3551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3200"/>
              <a:t>PACE Connect is an app for new or current Pace students.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3200"/>
              <a:t>It will allow students to find accommodation availability around the campus, connect with Pace 	alumni to know more about courses or facilities at Pace, buy or sell items , get notifications about events happening in Pace.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>
            <a:spLocks noGrp="1"/>
          </p:cNvSpPr>
          <p:nvPr>
            <p:ph type="title"/>
          </p:nvPr>
        </p:nvSpPr>
        <p:spPr>
          <a:xfrm>
            <a:off x="311700" y="372100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Times New Roman"/>
              <a:buNone/>
            </a:pPr>
            <a:r>
              <a:rPr lang="en" sz="3600" b="1">
                <a:latin typeface="Times New Roman"/>
                <a:ea typeface="Times New Roman"/>
                <a:cs typeface="Times New Roman"/>
                <a:sym typeface="Times New Roman"/>
              </a:rPr>
              <a:t>PROJECT DESCRIPTION</a:t>
            </a:r>
            <a:endParaRPr/>
          </a:p>
        </p:txBody>
      </p:sp>
      <p:sp>
        <p:nvSpPr>
          <p:cNvPr id="221" name="Google Shape;221;p35"/>
          <p:cNvSpPr txBox="1">
            <a:spLocks noGrp="1"/>
          </p:cNvSpPr>
          <p:nvPr>
            <p:ph type="body" idx="1"/>
          </p:nvPr>
        </p:nvSpPr>
        <p:spPr>
          <a:xfrm>
            <a:off x="3358900" y="944725"/>
            <a:ext cx="5473500" cy="37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1"/>
              <a:t>Core features: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 students find  accomodation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 with Pace alumni	 students.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Buy/Sell Products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Notifications of events     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 </a:t>
            </a:r>
            <a:r>
              <a:rPr lang="en" b="1"/>
              <a:t>Our role: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Infrastructure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app skeleton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Enable team contributions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Maintain database</a:t>
            </a: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  <p:pic>
        <p:nvPicPr>
          <p:cNvPr id="222" name="Google Shape;22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704" y="1581538"/>
            <a:ext cx="2596010" cy="2036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/>
        </p:nvSpPr>
        <p:spPr>
          <a:xfrm>
            <a:off x="1057533" y="302127"/>
            <a:ext cx="6564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2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APPLICATION DEMO LINK </a:t>
            </a:r>
          </a:p>
          <a:p>
            <a:pPr lvl="0"/>
            <a:endParaRPr lang="en" sz="3200" b="1" u="sng" dirty="0">
              <a:solidFill>
                <a:schemeClr val="hlink"/>
              </a:solidFill>
              <a:latin typeface="Times New Roman" panose="02020603050405020304" pitchFamily="18" charset="0"/>
              <a:ea typeface="Roboto"/>
              <a:cs typeface="Times New Roman" panose="02020603050405020304" pitchFamily="18" charset="0"/>
              <a:sym typeface="Roboto"/>
              <a:hlinkClick r:id="rId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https://youtu.be/Nmols7WTmkQ</a:t>
            </a:r>
            <a:endParaRPr lang="en" sz="2400" b="1" u="sng" dirty="0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b="1" u="sng" dirty="0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1083560" y="203201"/>
            <a:ext cx="6798734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Times New Roman"/>
              <a:buNone/>
            </a:pPr>
            <a:r>
              <a:rPr lang="en" sz="3600" b="1">
                <a:latin typeface="Times New Roman"/>
                <a:ea typeface="Times New Roman"/>
                <a:cs typeface="Times New Roman"/>
                <a:sym typeface="Times New Roman"/>
              </a:rPr>
              <a:t>TIMELINE</a:t>
            </a:r>
            <a:endParaRPr/>
          </a:p>
        </p:txBody>
      </p:sp>
      <p:sp>
        <p:nvSpPr>
          <p:cNvPr id="234" name="Google Shape;234;p37"/>
          <p:cNvSpPr txBox="1">
            <a:spLocks noGrp="1"/>
          </p:cNvSpPr>
          <p:nvPr>
            <p:ph type="body" idx="1"/>
          </p:nvPr>
        </p:nvSpPr>
        <p:spPr>
          <a:xfrm>
            <a:off x="1176865" y="1867601"/>
            <a:ext cx="6798736" cy="2583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104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60"/>
              <a:buNone/>
            </a:pPr>
            <a:endParaRPr/>
          </a:p>
        </p:txBody>
      </p:sp>
      <p:pic>
        <p:nvPicPr>
          <p:cNvPr id="235" name="Google Shape;23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609" y="1049694"/>
            <a:ext cx="7511984" cy="3530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>
            <a:spLocks noGrp="1"/>
          </p:cNvSpPr>
          <p:nvPr>
            <p:ph type="title"/>
          </p:nvPr>
        </p:nvSpPr>
        <p:spPr>
          <a:xfrm>
            <a:off x="1029651" y="259627"/>
            <a:ext cx="6798734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Times New Roman"/>
              <a:buNone/>
            </a:pPr>
            <a:r>
              <a:rPr lang="en" sz="3600" b="1">
                <a:latin typeface="Times New Roman"/>
                <a:ea typeface="Times New Roman"/>
                <a:cs typeface="Times New Roman"/>
                <a:sym typeface="Times New Roman"/>
              </a:rPr>
              <a:t>SPRINT OVERVIEW</a:t>
            </a:r>
            <a:endParaRPr/>
          </a:p>
        </p:txBody>
      </p:sp>
      <p:sp>
        <p:nvSpPr>
          <p:cNvPr id="241" name="Google Shape;241;p38"/>
          <p:cNvSpPr txBox="1">
            <a:spLocks noGrp="1"/>
          </p:cNvSpPr>
          <p:nvPr>
            <p:ph type="body" idx="1"/>
          </p:nvPr>
        </p:nvSpPr>
        <p:spPr>
          <a:xfrm>
            <a:off x="1176865" y="1867601"/>
            <a:ext cx="6798736" cy="2583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1104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60"/>
              <a:buNone/>
            </a:pP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9651" y="1154663"/>
            <a:ext cx="7237272" cy="3285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>
            <a:spLocks noGrp="1"/>
          </p:cNvSpPr>
          <p:nvPr>
            <p:ph type="title"/>
          </p:nvPr>
        </p:nvSpPr>
        <p:spPr>
          <a:xfrm>
            <a:off x="1176866" y="686503"/>
            <a:ext cx="6798734" cy="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Times New Roman"/>
              <a:buNone/>
            </a:pPr>
            <a:r>
              <a:rPr lang="en" sz="3600" b="1">
                <a:latin typeface="Times New Roman"/>
                <a:ea typeface="Times New Roman"/>
                <a:cs typeface="Times New Roman"/>
                <a:sym typeface="Times New Roman"/>
              </a:rPr>
              <a:t>ARCHITECTURE</a:t>
            </a:r>
            <a:endParaRPr/>
          </a:p>
        </p:txBody>
      </p:sp>
      <p:pic>
        <p:nvPicPr>
          <p:cNvPr id="248" name="Google Shape;248;p39" descr="Image result for android application using firebase architectur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67544" y="1868091"/>
            <a:ext cx="6167534" cy="2583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>
            <a:spLocks noGrp="1"/>
          </p:cNvSpPr>
          <p:nvPr>
            <p:ph type="title"/>
          </p:nvPr>
        </p:nvSpPr>
        <p:spPr>
          <a:xfrm>
            <a:off x="311700" y="298068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Times New Roman"/>
              <a:buNone/>
            </a:pPr>
            <a:r>
              <a:rPr lang="en" sz="3600" b="1">
                <a:latin typeface="Times New Roman"/>
                <a:ea typeface="Times New Roman"/>
                <a:cs typeface="Times New Roman"/>
                <a:sym typeface="Times New Roman"/>
              </a:rPr>
              <a:t>APPLICATION FLOW</a:t>
            </a:r>
            <a:endParaRPr/>
          </a:p>
        </p:txBody>
      </p:sp>
      <p:pic>
        <p:nvPicPr>
          <p:cNvPr id="254" name="Google Shape;25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0629" y="811763"/>
            <a:ext cx="5020056" cy="3825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rganic">
  <a:themeElements>
    <a:clrScheme name="Organic">
      <a:dk1>
        <a:srgbClr val="000000"/>
      </a:dk1>
      <a:lt1>
        <a:srgbClr val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663</Words>
  <Application>Microsoft Office PowerPoint</Application>
  <PresentationFormat>On-screen Show (16:9)</PresentationFormat>
  <Paragraphs>90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Times New Roman</vt:lpstr>
      <vt:lpstr>Calibri</vt:lpstr>
      <vt:lpstr>Roboto</vt:lpstr>
      <vt:lpstr>Garamond</vt:lpstr>
      <vt:lpstr>Proxima Nova</vt:lpstr>
      <vt:lpstr>Arial</vt:lpstr>
      <vt:lpstr>Organic</vt:lpstr>
      <vt:lpstr>Simple Light</vt:lpstr>
      <vt:lpstr>PACE CONNECT </vt:lpstr>
      <vt:lpstr>PROBLEM STATEMENT</vt:lpstr>
      <vt:lpstr>APP OVERVIEW</vt:lpstr>
      <vt:lpstr>PROJECT DESCRIPTION</vt:lpstr>
      <vt:lpstr>PowerPoint Presentation</vt:lpstr>
      <vt:lpstr>TIMELINE</vt:lpstr>
      <vt:lpstr>SPRINT OVERVIEW</vt:lpstr>
      <vt:lpstr>ARCHITECTURE</vt:lpstr>
      <vt:lpstr>APPLICATION FLOW</vt:lpstr>
      <vt:lpstr>TECHNOLOGIES</vt:lpstr>
      <vt:lpstr>Why we chose Android ?</vt:lpstr>
      <vt:lpstr>Why we chose FIREBASE ?</vt:lpstr>
      <vt:lpstr>FEATURES : FIREBASE</vt:lpstr>
      <vt:lpstr>APP SKELETON</vt:lpstr>
      <vt:lpstr>PowerPoint Presentation</vt:lpstr>
      <vt:lpstr>PowerPoint Presentation</vt:lpstr>
      <vt:lpstr>PowerPoint Presentation</vt:lpstr>
      <vt:lpstr>PowerPoint Presentation</vt:lpstr>
      <vt:lpstr>SPRINT 4 ACCOMPLISHMENTS</vt:lpstr>
      <vt:lpstr>FUTURE DEVELOPMENT STEPS</vt:lpstr>
      <vt:lpstr>PowerPoint Presentation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PACE CONNECT </dc:title>
  <cp:lastModifiedBy>Nikhita Patil</cp:lastModifiedBy>
  <cp:revision>2</cp:revision>
  <dcterms:modified xsi:type="dcterms:W3CDTF">2018-12-18T21:27:19Z</dcterms:modified>
</cp:coreProperties>
</file>